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888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B7A57A-CF0F-4C55-BDC3-234ABED69C26}" type="datetimeFigureOut">
              <a:rPr lang="it-IT" smtClean="0"/>
              <a:pPr/>
              <a:t>07/06/2017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01B35-DAAC-464E-A994-14F8FA0706F4}" type="slidenum">
              <a:rPr lang="it-IT" smtClean="0"/>
              <a:pPr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igura a mano libera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igura a mano libera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olo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17" name="Sottotitolo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it-IT" smtClean="0"/>
              <a:t>Fare clic per modificare lo stile del sottotitolo dello schema</a:t>
            </a:r>
            <a:endParaRPr kumimoji="0" lang="en-US"/>
          </a:p>
        </p:txBody>
      </p:sp>
      <p:sp>
        <p:nvSpPr>
          <p:cNvPr id="30" name="Segnaposto data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25E4C-D39B-4A40-B875-58E5DDBA9E58}" type="datetime1">
              <a:rPr lang="it-IT" smtClean="0"/>
              <a:pPr/>
              <a:t>07/06/2017</a:t>
            </a:fld>
            <a:endParaRPr lang="it-IT"/>
          </a:p>
        </p:txBody>
      </p:sp>
      <p:sp>
        <p:nvSpPr>
          <p:cNvPr id="19" name="Segnaposto piè di pagina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7" name="Segnaposto numero diapositiva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2622D-4B8B-46F0-B662-525D9275B4E9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6774D-4FEC-4639-9F0C-075E6405E578}" type="datetime1">
              <a:rPr lang="it-IT" smtClean="0"/>
              <a:pPr/>
              <a:t>07/06/2017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2622D-4B8B-46F0-B662-525D9275B4E9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51F26-471A-4D74-9F0A-47A59AFDE8D9}" type="datetime1">
              <a:rPr lang="it-IT" smtClean="0"/>
              <a:pPr/>
              <a:t>07/06/2017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2622D-4B8B-46F0-B662-525D9275B4E9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59D67-4716-4EC8-BA71-413A03E4CA1F}" type="datetime1">
              <a:rPr lang="it-IT" smtClean="0"/>
              <a:pPr/>
              <a:t>07/06/2017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2622D-4B8B-46F0-B662-525D9275B4E9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igura a mano libera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igura a mano libera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FCA96-2A19-414F-B896-DCE6D0AEAFDB}" type="datetime1">
              <a:rPr lang="it-IT" smtClean="0"/>
              <a:pPr/>
              <a:t>07/06/2017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2622D-4B8B-46F0-B662-525D9275B4E9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151F-A59C-4266-832A-2FB3FF39422E}" type="datetime1">
              <a:rPr lang="it-IT" smtClean="0"/>
              <a:pPr/>
              <a:t>07/06/2017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2622D-4B8B-46F0-B662-525D9275B4E9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5" name="Segnaposto contenuto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89F3C-B39F-4DF3-AE4B-2C0E6551246F}" type="datetime1">
              <a:rPr lang="it-IT" smtClean="0"/>
              <a:pPr/>
              <a:t>07/06/2017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2622D-4B8B-46F0-B662-525D9275B4E9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D7705-F0F3-4FF2-B0F5-BBA633B58CDA}" type="datetime1">
              <a:rPr lang="it-IT" smtClean="0"/>
              <a:pPr/>
              <a:t>07/06/2017</a:t>
            </a:fld>
            <a:endParaRPr lang="it-IT"/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A2622D-4B8B-46F0-B662-525D9275B4E9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9" name="Segnaposto piè di pagina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2CD71-181C-4B18-8C6D-BBFDE31F10BE}" type="datetime1">
              <a:rPr lang="it-IT" smtClean="0"/>
              <a:pPr/>
              <a:t>07/06/2017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2622D-4B8B-46F0-B662-525D9275B4E9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83AC-DA19-492C-B8B9-E0DD7103F713}" type="datetime1">
              <a:rPr lang="it-IT" smtClean="0"/>
              <a:pPr/>
              <a:t>07/06/2017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7DA2622D-4B8B-46F0-B662-525D9275B4E9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it-IT" smtClean="0"/>
              <a:t>Fare clic sull'icona per inserire un'immagine</a:t>
            </a:r>
            <a:endParaRPr kumimoji="0" lang="en-US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7B5A3CD3-AE2E-4FB8-B93C-21DF0D8B0509}" type="datetime1">
              <a:rPr lang="it-IT" smtClean="0"/>
              <a:pPr/>
              <a:t>07/06/2017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2622D-4B8B-46F0-B662-525D9275B4E9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igura a mano libera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igura a mano libera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egnaposto titolo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30" name="Segnaposto testo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  <a:p>
            <a:pPr lvl="1" eaLnBrk="1" latinLnBrk="0" hangingPunct="1"/>
            <a:r>
              <a:rPr kumimoji="0" lang="it-IT" smtClean="0"/>
              <a:t>Secondo livello</a:t>
            </a:r>
          </a:p>
          <a:p>
            <a:pPr lvl="2" eaLnBrk="1" latinLnBrk="0" hangingPunct="1"/>
            <a:r>
              <a:rPr kumimoji="0" lang="it-IT" smtClean="0"/>
              <a:t>Terzo livello</a:t>
            </a:r>
          </a:p>
          <a:p>
            <a:pPr lvl="3" eaLnBrk="1" latinLnBrk="0" hangingPunct="1"/>
            <a:r>
              <a:rPr kumimoji="0" lang="it-IT" smtClean="0"/>
              <a:t>Quarto livello</a:t>
            </a:r>
          </a:p>
          <a:p>
            <a:pPr lvl="4" eaLnBrk="1" latinLnBrk="0" hangingPunct="1"/>
            <a:r>
              <a:rPr kumimoji="0" lang="it-IT" smtClean="0"/>
              <a:t>Quinto livello</a:t>
            </a:r>
            <a:endParaRPr kumimoji="0" lang="en-US"/>
          </a:p>
        </p:txBody>
      </p:sp>
      <p:sp>
        <p:nvSpPr>
          <p:cNvPr id="10" name="Segnaposto data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A7088589-9D3B-428C-85CF-93FD3717E4C5}" type="datetime1">
              <a:rPr lang="it-IT" smtClean="0"/>
              <a:pPr/>
              <a:t>07/06/2017</a:t>
            </a:fld>
            <a:endParaRPr lang="it-IT"/>
          </a:p>
        </p:txBody>
      </p:sp>
      <p:sp>
        <p:nvSpPr>
          <p:cNvPr id="22" name="Segnaposto piè di pagina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18" name="Segnaposto numero diapositiva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7DA2622D-4B8B-46F0-B662-525D9275B4E9}" type="slidenum">
              <a:rPr lang="it-IT" smtClean="0"/>
              <a:pPr/>
              <a:t>‹N›</a:t>
            </a:fld>
            <a:endParaRPr lang="it-IT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it-IT" sz="5200" b="1" dirty="0" smtClean="0">
                <a:latin typeface="Castellar" pitchFamily="18" charset="0"/>
              </a:rPr>
              <a:t>Linguaggi di</a:t>
            </a:r>
            <a:br>
              <a:rPr lang="it-IT" sz="5200" b="1" dirty="0" smtClean="0">
                <a:latin typeface="Castellar" pitchFamily="18" charset="0"/>
              </a:rPr>
            </a:br>
            <a:r>
              <a:rPr lang="it-IT" sz="5200" b="1" dirty="0" smtClean="0">
                <a:latin typeface="Castellar" pitchFamily="18" charset="0"/>
              </a:rPr>
              <a:t>realtà virtuale</a:t>
            </a:r>
            <a:endParaRPr lang="it-IT" sz="5200" b="1" dirty="0">
              <a:latin typeface="Castellar" pitchFamily="18" charset="0"/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95536" y="836712"/>
            <a:ext cx="6480048" cy="1752600"/>
          </a:xfrm>
        </p:spPr>
        <p:txBody>
          <a:bodyPr/>
          <a:lstStyle/>
          <a:p>
            <a:r>
              <a:rPr lang="it-IT" dirty="0" smtClean="0"/>
              <a:t>Anno accademico: 2016/2017</a:t>
            </a:r>
          </a:p>
          <a:p>
            <a:endParaRPr lang="it-IT" dirty="0"/>
          </a:p>
          <a:p>
            <a:r>
              <a:rPr lang="it-IT" b="1" dirty="0" smtClean="0">
                <a:latin typeface="+mj-lt"/>
              </a:rPr>
              <a:t>Francesco Gradi</a:t>
            </a:r>
            <a:endParaRPr lang="it-IT" b="1" dirty="0">
              <a:latin typeface="+mj-lt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2622D-4B8B-46F0-B662-525D9275B4E9}" type="slidenum">
              <a:rPr lang="it-IT" smtClean="0"/>
              <a:pPr/>
              <a:t>1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7467600" cy="1143000"/>
          </a:xfrm>
        </p:spPr>
        <p:txBody>
          <a:bodyPr/>
          <a:lstStyle/>
          <a:p>
            <a:r>
              <a:rPr lang="it-IT" dirty="0" smtClean="0">
                <a:latin typeface="Castellar" pitchFamily="18" charset="0"/>
              </a:rPr>
              <a:t>I </a:t>
            </a:r>
            <a:r>
              <a:rPr lang="it-IT" dirty="0" err="1" smtClean="0">
                <a:latin typeface="Castellar" pitchFamily="18" charset="0"/>
              </a:rPr>
              <a:t>Particle</a:t>
            </a:r>
            <a:r>
              <a:rPr lang="it-IT" dirty="0" smtClean="0">
                <a:latin typeface="Castellar" pitchFamily="18" charset="0"/>
              </a:rPr>
              <a:t> </a:t>
            </a:r>
            <a:r>
              <a:rPr lang="it-IT" dirty="0" err="1" smtClean="0">
                <a:latin typeface="Castellar" pitchFamily="18" charset="0"/>
              </a:rPr>
              <a:t>Systems</a:t>
            </a:r>
            <a:endParaRPr lang="it-IT" dirty="0">
              <a:latin typeface="Castellar" pitchFamily="18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88776" y="908720"/>
            <a:ext cx="7467600" cy="4525963"/>
          </a:xfrm>
        </p:spPr>
        <p:txBody>
          <a:bodyPr/>
          <a:lstStyle/>
          <a:p>
            <a:r>
              <a:rPr lang="it-IT" b="1" dirty="0" smtClean="0"/>
              <a:t>La neve</a:t>
            </a:r>
            <a:endParaRPr lang="it-IT" b="1" dirty="0"/>
          </a:p>
        </p:txBody>
      </p:sp>
      <p:pic>
        <p:nvPicPr>
          <p:cNvPr id="4" name="Immagine 3" descr="Snow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81131" y="1124744"/>
            <a:ext cx="3951309" cy="3188964"/>
          </a:xfrm>
          <a:prstGeom prst="rect">
            <a:avLst/>
          </a:prstGeom>
        </p:spPr>
      </p:pic>
      <p:pic>
        <p:nvPicPr>
          <p:cNvPr id="5" name="Immagine 4" descr="Snow2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86957" y="4509120"/>
            <a:ext cx="4345483" cy="2062767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107504" y="1484784"/>
            <a:ext cx="403244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I </a:t>
            </a:r>
            <a:r>
              <a:rPr lang="it-IT" dirty="0" err="1" smtClean="0"/>
              <a:t>Particle</a:t>
            </a:r>
            <a:r>
              <a:rPr lang="it-IT" dirty="0" smtClean="0"/>
              <a:t> </a:t>
            </a:r>
            <a:r>
              <a:rPr lang="it-IT" dirty="0" err="1" smtClean="0"/>
              <a:t>Systems</a:t>
            </a:r>
            <a:r>
              <a:rPr lang="it-IT" dirty="0" smtClean="0"/>
              <a:t> sono un altro capitolo che ha richiesto non poco tempo di lavoro e studio approfondito.</a:t>
            </a:r>
          </a:p>
          <a:p>
            <a:r>
              <a:rPr lang="it-IT" dirty="0" smtClean="0"/>
              <a:t>In particolare la neve, dovendo coprire un area molto estesa, aveva</a:t>
            </a:r>
          </a:p>
          <a:p>
            <a:r>
              <a:rPr lang="it-IT" dirty="0"/>
              <a:t>b</a:t>
            </a:r>
            <a:r>
              <a:rPr lang="it-IT" dirty="0" smtClean="0"/>
              <a:t>isogno di settaggi particolari.</a:t>
            </a:r>
          </a:p>
          <a:p>
            <a:r>
              <a:rPr lang="it-IT" dirty="0" smtClean="0"/>
              <a:t>È stato necessario settare il numero di particelle generate al secondo a più di 100, dopodiché tramite altre impostazioni</a:t>
            </a:r>
          </a:p>
          <a:p>
            <a:r>
              <a:rPr lang="it-IT" dirty="0"/>
              <a:t>p</a:t>
            </a:r>
            <a:r>
              <a:rPr lang="it-IT" dirty="0" smtClean="0"/>
              <a:t>articolari ho abilitato la</a:t>
            </a:r>
          </a:p>
          <a:p>
            <a:r>
              <a:rPr lang="it-IT" dirty="0"/>
              <a:t>r</a:t>
            </a:r>
            <a:r>
              <a:rPr lang="it-IT" dirty="0" smtClean="0"/>
              <a:t>ilevazione delle collisioni di ogni fiocco di neve con il terreno e settato la “</a:t>
            </a:r>
            <a:r>
              <a:rPr lang="it-IT" dirty="0" err="1" smtClean="0"/>
              <a:t>bounciness</a:t>
            </a:r>
            <a:r>
              <a:rPr lang="it-IT" dirty="0" smtClean="0"/>
              <a:t>” a 0. In questo modo ogni fiocco si deposita a terra (e non trapassa il </a:t>
            </a:r>
            <a:r>
              <a:rPr lang="it-IT" dirty="0" err="1" smtClean="0"/>
              <a:t>terrain</a:t>
            </a:r>
            <a:r>
              <a:rPr lang="it-IT" dirty="0" smtClean="0"/>
              <a:t>) e lì rimane prima di scomparire in dissolvenza pochi attimi dopo.</a:t>
            </a:r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2622D-4B8B-46F0-B662-525D9275B4E9}" type="slidenum">
              <a:rPr lang="it-IT" smtClean="0"/>
              <a:pPr/>
              <a:t>10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Castellar" pitchFamily="18" charset="0"/>
              </a:rPr>
              <a:t>I </a:t>
            </a:r>
            <a:r>
              <a:rPr lang="it-IT" dirty="0" err="1" smtClean="0">
                <a:latin typeface="Castellar" pitchFamily="18" charset="0"/>
              </a:rPr>
              <a:t>Particle</a:t>
            </a:r>
            <a:r>
              <a:rPr lang="it-IT" dirty="0" smtClean="0">
                <a:latin typeface="Castellar" pitchFamily="18" charset="0"/>
              </a:rPr>
              <a:t> </a:t>
            </a:r>
            <a:r>
              <a:rPr lang="it-IT" dirty="0" err="1" smtClean="0">
                <a:latin typeface="Castellar" pitchFamily="18" charset="0"/>
              </a:rPr>
              <a:t>Systems</a:t>
            </a:r>
            <a:endParaRPr lang="it-IT" dirty="0">
              <a:latin typeface="Castellar" pitchFamily="18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484784"/>
            <a:ext cx="7467600" cy="4525963"/>
          </a:xfrm>
        </p:spPr>
        <p:txBody>
          <a:bodyPr/>
          <a:lstStyle/>
          <a:p>
            <a:r>
              <a:rPr lang="it-IT" b="1" dirty="0" smtClean="0"/>
              <a:t>Le esplosioni</a:t>
            </a:r>
            <a:endParaRPr lang="it-IT" b="1" dirty="0"/>
          </a:p>
        </p:txBody>
      </p:sp>
      <p:pic>
        <p:nvPicPr>
          <p:cNvPr id="4" name="Immagine 3" descr="Explosion1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16016" y="1340769"/>
            <a:ext cx="3384376" cy="2152022"/>
          </a:xfrm>
          <a:prstGeom prst="rect">
            <a:avLst/>
          </a:prstGeom>
        </p:spPr>
      </p:pic>
      <p:pic>
        <p:nvPicPr>
          <p:cNvPr id="5" name="Immagine 4" descr="Explosion2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65053" y="3789040"/>
            <a:ext cx="3435339" cy="1800200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251520" y="2060848"/>
            <a:ext cx="381642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Per dare un tocco di realismo, ad ogni collisione con i muri destro e sinistro dell’arena istanzio tramite script il secondo sistema particellare del progetto: le esplosioni. Il che mi sembrava una buona idea dato che una volta colliso la palla torna al centro del campo per continuare la partita.</a:t>
            </a:r>
          </a:p>
          <a:p>
            <a:r>
              <a:rPr lang="it-IT" dirty="0" smtClean="0"/>
              <a:t>Ho dovuto successivamente implementare un altro script che dopo un paio di secondi eliminasse tutti i cloni dell’esplosione che venivano istanziati (figura in basso a destra).</a:t>
            </a:r>
            <a:endParaRPr lang="it-IT" dirty="0"/>
          </a:p>
        </p:txBody>
      </p:sp>
      <p:pic>
        <p:nvPicPr>
          <p:cNvPr id="7" name="Immagine 6" descr="Explosion3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56176" y="5733256"/>
            <a:ext cx="1947664" cy="710086"/>
          </a:xfrm>
          <a:prstGeom prst="rect">
            <a:avLst/>
          </a:prstGeom>
        </p:spPr>
      </p:pic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2622D-4B8B-46F0-B662-525D9275B4E9}" type="slidenum">
              <a:rPr lang="it-IT" smtClean="0"/>
              <a:pPr/>
              <a:t>11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Castellar" pitchFamily="18" charset="0"/>
              </a:rPr>
              <a:t>Le </a:t>
            </a:r>
            <a:r>
              <a:rPr lang="it-IT" dirty="0" err="1" smtClean="0">
                <a:latin typeface="Castellar" pitchFamily="18" charset="0"/>
              </a:rPr>
              <a:t>textures</a:t>
            </a:r>
            <a:endParaRPr lang="it-IT" dirty="0">
              <a:latin typeface="Castellar" pitchFamily="18" charset="0"/>
            </a:endParaRPr>
          </a:p>
        </p:txBody>
      </p:sp>
      <p:pic>
        <p:nvPicPr>
          <p:cNvPr id="4" name="Segnaposto contenuto 3" descr="Asphalt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020272" y="4365104"/>
            <a:ext cx="1690985" cy="1972816"/>
          </a:xfrm>
        </p:spPr>
      </p:pic>
      <p:pic>
        <p:nvPicPr>
          <p:cNvPr id="5" name="Immagine 4" descr="part_spark_small_dff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48264" y="2348880"/>
            <a:ext cx="1660520" cy="1660520"/>
          </a:xfrm>
          <a:prstGeom prst="rect">
            <a:avLst/>
          </a:prstGeom>
        </p:spPr>
      </p:pic>
      <p:pic>
        <p:nvPicPr>
          <p:cNvPr id="6" name="Immagine 5" descr="part_spark_large_dff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48064" y="404664"/>
            <a:ext cx="1625600" cy="1625600"/>
          </a:xfrm>
          <a:prstGeom prst="rect">
            <a:avLst/>
          </a:prstGeom>
        </p:spPr>
      </p:pic>
      <p:pic>
        <p:nvPicPr>
          <p:cNvPr id="7" name="Immagine 6" descr="part_shockwave_dff.t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20272" y="404664"/>
            <a:ext cx="1625600" cy="1625600"/>
          </a:xfrm>
          <a:prstGeom prst="rect">
            <a:avLst/>
          </a:prstGeom>
        </p:spPr>
      </p:pic>
      <p:pic>
        <p:nvPicPr>
          <p:cNvPr id="8" name="Immagine 7" descr="Snow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9592" y="1556792"/>
            <a:ext cx="2433581" cy="1729714"/>
          </a:xfrm>
          <a:prstGeom prst="rect">
            <a:avLst/>
          </a:prstGeom>
        </p:spPr>
      </p:pic>
      <p:pic>
        <p:nvPicPr>
          <p:cNvPr id="9" name="Immagine 8" descr="Wood - Copia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07904" y="4293096"/>
            <a:ext cx="2127380" cy="2132856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5004048" y="332656"/>
            <a:ext cx="3672408" cy="374441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/>
          <p:cNvSpPr/>
          <p:nvPr/>
        </p:nvSpPr>
        <p:spPr>
          <a:xfrm>
            <a:off x="6660232" y="2132856"/>
            <a:ext cx="2160240" cy="43924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/>
          <p:cNvSpPr/>
          <p:nvPr/>
        </p:nvSpPr>
        <p:spPr>
          <a:xfrm>
            <a:off x="611560" y="1268760"/>
            <a:ext cx="3960440" cy="22322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/>
          <p:cNvSpPr/>
          <p:nvPr/>
        </p:nvSpPr>
        <p:spPr>
          <a:xfrm>
            <a:off x="3059832" y="4149080"/>
            <a:ext cx="2952328" cy="23762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/>
          <p:cNvSpPr txBox="1"/>
          <p:nvPr/>
        </p:nvSpPr>
        <p:spPr>
          <a:xfrm>
            <a:off x="251520" y="3789040"/>
            <a:ext cx="24482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Ho realizzato le </a:t>
            </a:r>
            <a:r>
              <a:rPr lang="it-IT" dirty="0" err="1" smtClean="0"/>
              <a:t>textures</a:t>
            </a:r>
            <a:r>
              <a:rPr lang="it-IT" dirty="0" smtClean="0"/>
              <a:t> con GIMP facendo ben attenzione a rendere i pixel alle estremità simili tra loro, in modo che una volta applicate dessero l’idea di continuità.</a:t>
            </a:r>
            <a:endParaRPr lang="it-IT" dirty="0"/>
          </a:p>
        </p:txBody>
      </p:sp>
      <p:sp>
        <p:nvSpPr>
          <p:cNvPr id="15" name="CasellaDiTesto 14"/>
          <p:cNvSpPr txBox="1"/>
          <p:nvPr/>
        </p:nvSpPr>
        <p:spPr>
          <a:xfrm>
            <a:off x="3563888" y="1331476"/>
            <a:ext cx="890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>
                <a:solidFill>
                  <a:srgbClr val="FF0000"/>
                </a:solidFill>
              </a:rPr>
              <a:t>Terrain</a:t>
            </a:r>
            <a:endParaRPr lang="it-IT" dirty="0">
              <a:solidFill>
                <a:srgbClr val="FF0000"/>
              </a:solidFill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5148064" y="363573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rgbClr val="FF0000"/>
                </a:solidFill>
              </a:rPr>
              <a:t>Esplosioni</a:t>
            </a:r>
            <a:endParaRPr lang="it-IT" dirty="0">
              <a:solidFill>
                <a:srgbClr val="FF0000"/>
              </a:solidFill>
            </a:endParaRPr>
          </a:p>
        </p:txBody>
      </p:sp>
      <p:sp>
        <p:nvSpPr>
          <p:cNvPr id="17" name="CasellaDiTesto 16"/>
          <p:cNvSpPr txBox="1"/>
          <p:nvPr/>
        </p:nvSpPr>
        <p:spPr>
          <a:xfrm rot="16200000">
            <a:off x="6331550" y="569260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rgbClr val="FF0000"/>
                </a:solidFill>
              </a:rPr>
              <a:t>Arena</a:t>
            </a:r>
            <a:endParaRPr lang="it-IT" dirty="0">
              <a:solidFill>
                <a:srgbClr val="FF0000"/>
              </a:solidFill>
            </a:endParaRPr>
          </a:p>
        </p:txBody>
      </p:sp>
      <p:sp>
        <p:nvSpPr>
          <p:cNvPr id="18" name="CasellaDiTesto 17"/>
          <p:cNvSpPr txBox="1"/>
          <p:nvPr/>
        </p:nvSpPr>
        <p:spPr>
          <a:xfrm rot="16200000">
            <a:off x="2551129" y="5512587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rgbClr val="FF0000"/>
                </a:solidFill>
              </a:rPr>
              <a:t>Giocatori</a:t>
            </a:r>
            <a:endParaRPr lang="it-IT" dirty="0">
              <a:solidFill>
                <a:srgbClr val="FF0000"/>
              </a:solidFill>
            </a:endParaRPr>
          </a:p>
        </p:txBody>
      </p:sp>
      <p:sp>
        <p:nvSpPr>
          <p:cNvPr id="19" name="Segnaposto numero diapositiva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2622D-4B8B-46F0-B662-525D9275B4E9}" type="slidenum">
              <a:rPr lang="it-IT" smtClean="0"/>
              <a:pPr/>
              <a:t>12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8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8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Castellar" pitchFamily="18" charset="0"/>
              </a:rPr>
              <a:t>La CHEAT MODE</a:t>
            </a:r>
            <a:endParaRPr lang="it-IT" dirty="0">
              <a:latin typeface="Castellar" pitchFamily="18" charset="0"/>
            </a:endParaRPr>
          </a:p>
        </p:txBody>
      </p:sp>
      <p:pic>
        <p:nvPicPr>
          <p:cNvPr id="4" name="Segnaposto contenuto 3" descr="CheatMode1.bmp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11560" y="1340768"/>
            <a:ext cx="3353365" cy="1885347"/>
          </a:xfrm>
        </p:spPr>
      </p:pic>
      <p:pic>
        <p:nvPicPr>
          <p:cNvPr id="5" name="Immagine 4" descr="CheatMode4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2040" y="1340768"/>
            <a:ext cx="3419310" cy="1922423"/>
          </a:xfrm>
          <a:prstGeom prst="rect">
            <a:avLst/>
          </a:prstGeom>
        </p:spPr>
      </p:pic>
      <p:pic>
        <p:nvPicPr>
          <p:cNvPr id="6" name="Immagine 5" descr="CheatMode2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32448" y="3501008"/>
            <a:ext cx="4932040" cy="2772919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216024" y="3429000"/>
            <a:ext cx="37079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La </a:t>
            </a:r>
            <a:r>
              <a:rPr lang="it-IT" dirty="0" err="1"/>
              <a:t>C</a:t>
            </a:r>
            <a:r>
              <a:rPr lang="it-IT" dirty="0" err="1" smtClean="0"/>
              <a:t>heat</a:t>
            </a:r>
            <a:r>
              <a:rPr lang="it-IT" dirty="0" smtClean="0"/>
              <a:t> Mode è il secondo grande pilastro del progetto intero. La si può accedere premendo il tasto sinistro del mouse e permette di controllare la palla in terza persona: per segnare all’avversario saltandolo, per esplorare il mondo circostante o per percorrere le “piste” di neve che ho messo appositamente ai lati della mappa.</a:t>
            </a:r>
            <a:endParaRPr lang="it-IT" dirty="0"/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2622D-4B8B-46F0-B662-525D9275B4E9}" type="slidenum">
              <a:rPr lang="it-IT" smtClean="0"/>
              <a:pPr/>
              <a:t>13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Castellar" pitchFamily="18" charset="0"/>
              </a:rPr>
              <a:t>La CHEAT MODE</a:t>
            </a:r>
            <a:endParaRPr lang="it-IT" dirty="0">
              <a:latin typeface="Castellar" pitchFamily="18" charset="0"/>
            </a:endParaRPr>
          </a:p>
        </p:txBody>
      </p:sp>
      <p:pic>
        <p:nvPicPr>
          <p:cNvPr id="4" name="Segnaposto contenuto 3" descr="CheatMode7BallC.bmp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508104" y="1334046"/>
            <a:ext cx="3358039" cy="1662906"/>
          </a:xfrm>
        </p:spPr>
      </p:pic>
      <p:pic>
        <p:nvPicPr>
          <p:cNvPr id="5" name="Immagine 4" descr="CheatMode5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92821" y="3429000"/>
            <a:ext cx="3055643" cy="1152128"/>
          </a:xfrm>
          <a:prstGeom prst="rect">
            <a:avLst/>
          </a:prstGeom>
        </p:spPr>
      </p:pic>
      <p:pic>
        <p:nvPicPr>
          <p:cNvPr id="6" name="Immagine 5" descr="CheatMode6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24128" y="4968031"/>
            <a:ext cx="3024336" cy="1269281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251520" y="1640989"/>
            <a:ext cx="50405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La foto a destra in alto illustra il codice che permettere di muovere la palla.</a:t>
            </a:r>
          </a:p>
          <a:p>
            <a:r>
              <a:rPr lang="it-IT" dirty="0" smtClean="0"/>
              <a:t>Sul piano tecnico la pressione del tasto sinistro agisce sulla telecamera (che inizia a seguire la palla in terza persona e viene ruotata con il mouse), sul materiale della palla (che da 100% “</a:t>
            </a:r>
            <a:r>
              <a:rPr lang="it-IT" dirty="0" err="1" smtClean="0"/>
              <a:t>bouncy</a:t>
            </a:r>
            <a:r>
              <a:rPr lang="it-IT" dirty="0" smtClean="0"/>
              <a:t>” diviene vincolato all’attrito) e sul testo in alto a sinistra che informa sullo stato stesso della </a:t>
            </a:r>
            <a:r>
              <a:rPr lang="it-IT" dirty="0" err="1" smtClean="0"/>
              <a:t>Cheat</a:t>
            </a:r>
            <a:r>
              <a:rPr lang="it-IT" dirty="0" smtClean="0"/>
              <a:t> Mode.</a:t>
            </a:r>
          </a:p>
          <a:p>
            <a:r>
              <a:rPr lang="it-IT" dirty="0" smtClean="0"/>
              <a:t>Perché la telecamera si muova di conseguenza è stato necessario creare 2 variabili statiche che informassero se l’utente sta controllando la palla o meno. Di conseguenza ho dichiarato statici anche i metodi qui a fianco, affinché potessero essere acceduti all’infuori dello script corrente.</a:t>
            </a: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2622D-4B8B-46F0-B662-525D9275B4E9}" type="slidenum">
              <a:rPr lang="it-IT" smtClean="0"/>
              <a:pPr/>
              <a:t>14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Castellar" pitchFamily="18" charset="0"/>
              </a:rPr>
              <a:t>La CHEAT MODE</a:t>
            </a:r>
            <a:endParaRPr lang="it-IT" dirty="0">
              <a:latin typeface="Castellar" pitchFamily="18" charset="0"/>
            </a:endParaRPr>
          </a:p>
        </p:txBody>
      </p:sp>
      <p:pic>
        <p:nvPicPr>
          <p:cNvPr id="6" name="Segnaposto contenuto 5" descr="CheatMode3.bmp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442584" y="2171997"/>
            <a:ext cx="4377888" cy="2697163"/>
          </a:xfrm>
        </p:spPr>
      </p:pic>
      <p:sp>
        <p:nvSpPr>
          <p:cNvPr id="7" name="CasellaDiTesto 6"/>
          <p:cNvSpPr txBox="1"/>
          <p:nvPr/>
        </p:nvSpPr>
        <p:spPr>
          <a:xfrm>
            <a:off x="395536" y="2161887"/>
            <a:ext cx="36724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La realizzazione di questa modalità è ciò che ha richiesto più tempo e studio in assoluto.</a:t>
            </a:r>
          </a:p>
          <a:p>
            <a:r>
              <a:rPr lang="it-IT" dirty="0" smtClean="0"/>
              <a:t>La sua disattivazione ripristina il materiale della palla e la posizione iniziale della telecamera e può essere eseguita premendo il tasto destro del mouse o direttamente dal menu di pausa.</a:t>
            </a:r>
            <a:endParaRPr lang="it-IT" dirty="0"/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2622D-4B8B-46F0-B662-525D9275B4E9}" type="slidenum">
              <a:rPr lang="it-IT" smtClean="0"/>
              <a:pPr/>
              <a:t>15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Castellar" pitchFamily="18" charset="0"/>
              </a:rPr>
              <a:t>Il menu di pausa</a:t>
            </a:r>
            <a:endParaRPr lang="it-IT" dirty="0">
              <a:latin typeface="Castellar" pitchFamily="18" charset="0"/>
            </a:endParaRPr>
          </a:p>
        </p:txBody>
      </p:sp>
      <p:pic>
        <p:nvPicPr>
          <p:cNvPr id="4" name="Segnaposto contenuto 3" descr="Pausa.bmp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932040" y="1412776"/>
            <a:ext cx="3481441" cy="1957355"/>
          </a:xfrm>
        </p:spPr>
      </p:pic>
      <p:sp>
        <p:nvSpPr>
          <p:cNvPr id="5" name="CasellaDiTesto 4"/>
          <p:cNvSpPr txBox="1"/>
          <p:nvPr/>
        </p:nvSpPr>
        <p:spPr>
          <a:xfrm>
            <a:off x="611560" y="1772816"/>
            <a:ext cx="36724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Il menu di pausa è accessibile premendo </a:t>
            </a:r>
            <a:r>
              <a:rPr lang="it-IT" dirty="0" err="1" smtClean="0"/>
              <a:t>Esc</a:t>
            </a:r>
            <a:r>
              <a:rPr lang="it-IT" dirty="0" smtClean="0"/>
              <a:t> e contiene 3 pulsanti: “Riprendi”, “</a:t>
            </a:r>
            <a:r>
              <a:rPr lang="it-IT" dirty="0" err="1" smtClean="0"/>
              <a:t>Cheat</a:t>
            </a:r>
            <a:r>
              <a:rPr lang="it-IT" dirty="0" smtClean="0"/>
              <a:t> Mode”, “Esci”.</a:t>
            </a:r>
          </a:p>
          <a:p>
            <a:r>
              <a:rPr lang="it-IT" dirty="0" smtClean="0"/>
              <a:t>La comparsa del menu comporta l’attivazione del relativo </a:t>
            </a:r>
            <a:r>
              <a:rPr lang="it-IT" dirty="0" err="1" smtClean="0"/>
              <a:t>canvas</a:t>
            </a:r>
            <a:r>
              <a:rPr lang="it-IT" dirty="0" smtClean="0"/>
              <a:t>, il fermarsi del tempo e la comparsa del cursore.</a:t>
            </a:r>
          </a:p>
          <a:p>
            <a:r>
              <a:rPr lang="it-IT" dirty="0" smtClean="0"/>
              <a:t>Con il bottone “Riprendi” è possibile ripristinare lo scorrere del tempo e disattivare il </a:t>
            </a:r>
            <a:r>
              <a:rPr lang="it-IT" dirty="0" err="1" smtClean="0"/>
              <a:t>canvas</a:t>
            </a:r>
            <a:r>
              <a:rPr lang="it-IT" dirty="0" smtClean="0"/>
              <a:t> sopra citato comportando la scomparsa del menu stesso (come da figura accanto).</a:t>
            </a:r>
          </a:p>
        </p:txBody>
      </p:sp>
      <p:pic>
        <p:nvPicPr>
          <p:cNvPr id="6" name="Immagine 5" descr="Pausa2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48064" y="4077072"/>
            <a:ext cx="3193554" cy="1461838"/>
          </a:xfrm>
          <a:prstGeom prst="rect">
            <a:avLst/>
          </a:prstGeom>
        </p:spPr>
      </p:pic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2622D-4B8B-46F0-B662-525D9275B4E9}" type="slidenum">
              <a:rPr lang="it-IT" smtClean="0"/>
              <a:pPr/>
              <a:t>16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Castellar" pitchFamily="18" charset="0"/>
              </a:rPr>
              <a:t>Il menu di pausa</a:t>
            </a:r>
            <a:endParaRPr lang="it-IT" dirty="0">
              <a:latin typeface="Castellar" pitchFamily="18" charset="0"/>
            </a:endParaRPr>
          </a:p>
        </p:txBody>
      </p:sp>
      <p:pic>
        <p:nvPicPr>
          <p:cNvPr id="4" name="Segnaposto contenuto 3" descr="Pausa3.bmp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067944" y="2132856"/>
            <a:ext cx="4644008" cy="2610980"/>
          </a:xfrm>
        </p:spPr>
      </p:pic>
      <p:sp>
        <p:nvSpPr>
          <p:cNvPr id="5" name="CasellaDiTesto 4"/>
          <p:cNvSpPr txBox="1"/>
          <p:nvPr/>
        </p:nvSpPr>
        <p:spPr>
          <a:xfrm>
            <a:off x="323528" y="2276872"/>
            <a:ext cx="33123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Il pulsante relativo alla </a:t>
            </a:r>
            <a:r>
              <a:rPr lang="it-IT" dirty="0" err="1" smtClean="0"/>
              <a:t>Cheat</a:t>
            </a:r>
            <a:r>
              <a:rPr lang="it-IT" dirty="0"/>
              <a:t> </a:t>
            </a:r>
            <a:r>
              <a:rPr lang="it-IT" dirty="0" smtClean="0"/>
              <a:t>Mode attiva/disattiva la stessa (come da tasto sinistro/destro del mouse) e il testo varia a seconda che sia attiva o meno.</a:t>
            </a:r>
          </a:p>
          <a:p>
            <a:r>
              <a:rPr lang="it-IT" dirty="0" smtClean="0"/>
              <a:t>Il pulsante “Esci” chiude l’applicazione.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2622D-4B8B-46F0-B662-525D9275B4E9}" type="slidenum">
              <a:rPr lang="it-IT" smtClean="0"/>
              <a:pPr/>
              <a:t>17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75240" cy="1143000"/>
          </a:xfrm>
        </p:spPr>
        <p:txBody>
          <a:bodyPr>
            <a:noAutofit/>
          </a:bodyPr>
          <a:lstStyle/>
          <a:p>
            <a:r>
              <a:rPr lang="it-IT" sz="3600" dirty="0" smtClean="0">
                <a:latin typeface="Castellar" pitchFamily="18" charset="0"/>
              </a:rPr>
              <a:t>Oggetti di gioco secondari</a:t>
            </a:r>
            <a:endParaRPr lang="it-IT" sz="3600" dirty="0">
              <a:latin typeface="Castellar" pitchFamily="18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 smtClean="0"/>
              <a:t>Il Game Controller</a:t>
            </a:r>
            <a:endParaRPr lang="it-IT" b="1" dirty="0"/>
          </a:p>
        </p:txBody>
      </p:sp>
      <p:pic>
        <p:nvPicPr>
          <p:cNvPr id="4" name="Immagine 3" descr="GC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16016" y="1988840"/>
            <a:ext cx="3647815" cy="3528392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755576" y="2780928"/>
            <a:ext cx="36724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È un oggetto che non ha presenza fisica nel gioco, ma ha più compiti fondamentali.</a:t>
            </a:r>
          </a:p>
          <a:p>
            <a:r>
              <a:rPr lang="it-IT" dirty="0" smtClean="0"/>
              <a:t>Le sue funzioni principali sono attivare/disattivare il </a:t>
            </a:r>
            <a:r>
              <a:rPr lang="it-IT" dirty="0" err="1" smtClean="0"/>
              <a:t>canvas</a:t>
            </a:r>
            <a:r>
              <a:rPr lang="it-IT" dirty="0" smtClean="0"/>
              <a:t> alla pressione del tasto </a:t>
            </a:r>
            <a:r>
              <a:rPr lang="it-IT" dirty="0" err="1" smtClean="0"/>
              <a:t>Esc</a:t>
            </a:r>
            <a:r>
              <a:rPr lang="it-IT" dirty="0" smtClean="0"/>
              <a:t>, modificare il testo dei bottoni, nascondere il cursore durante il gioco e riprodurre la musica di sottofondo.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2622D-4B8B-46F0-B662-525D9275B4E9}" type="slidenum">
              <a:rPr lang="it-IT" smtClean="0"/>
              <a:pPr/>
              <a:t>18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75240" cy="1143000"/>
          </a:xfrm>
        </p:spPr>
        <p:txBody>
          <a:bodyPr>
            <a:noAutofit/>
          </a:bodyPr>
          <a:lstStyle/>
          <a:p>
            <a:r>
              <a:rPr lang="it-IT" sz="3600" dirty="0" smtClean="0">
                <a:latin typeface="Castellar" pitchFamily="18" charset="0"/>
              </a:rPr>
              <a:t>Oggetti di gioco secondari</a:t>
            </a:r>
            <a:endParaRPr lang="it-IT" sz="3600" dirty="0">
              <a:latin typeface="Castellar" pitchFamily="18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 smtClean="0"/>
              <a:t>Il Collider di contenimento</a:t>
            </a:r>
            <a:endParaRPr lang="it-IT" b="1" dirty="0"/>
          </a:p>
        </p:txBody>
      </p:sp>
      <p:pic>
        <p:nvPicPr>
          <p:cNvPr id="4" name="Immagine 3" descr="Boundary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16016" y="2492896"/>
            <a:ext cx="3635896" cy="3743786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683568" y="2780928"/>
            <a:ext cx="3600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Ho creato un oggetto vuoto con solo un collider e uno script annessi che, nel malaugurato caso in cui la palla trapassi il </a:t>
            </a:r>
            <a:r>
              <a:rPr lang="it-IT" dirty="0" err="1" smtClean="0"/>
              <a:t>terrain</a:t>
            </a:r>
            <a:r>
              <a:rPr lang="it-IT" dirty="0" smtClean="0"/>
              <a:t> o schizzi via oltre le dune, la riporti al centro dell’arena di gioco. Avendo un collider annesso, basterà che la palla lo oltrepassi per istanziare un’esplosione e riportarla nel suo punto d’origine.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2622D-4B8B-46F0-B662-525D9275B4E9}" type="slidenum">
              <a:rPr lang="it-IT" smtClean="0"/>
              <a:pPr/>
              <a:t>19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b="1" dirty="0" smtClean="0">
                <a:solidFill>
                  <a:srgbClr val="00B0F0"/>
                </a:solidFill>
                <a:latin typeface="Castellar" pitchFamily="18" charset="0"/>
              </a:rPr>
              <a:t>3D PONG</a:t>
            </a:r>
            <a:endParaRPr lang="it-IT" sz="5400" b="1" dirty="0">
              <a:solidFill>
                <a:srgbClr val="00B0F0"/>
              </a:solidFill>
              <a:latin typeface="Castellar" pitchFamily="18" charset="0"/>
            </a:endParaRPr>
          </a:p>
        </p:txBody>
      </p:sp>
      <p:pic>
        <p:nvPicPr>
          <p:cNvPr id="4" name="Segnaposto contenuto 3" descr="_83426560_a860a84f-4cf8-4cc0-b123-3d33c442202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8120" y="2492897"/>
            <a:ext cx="2745728" cy="2016224"/>
          </a:xfrm>
        </p:spPr>
      </p:pic>
      <p:pic>
        <p:nvPicPr>
          <p:cNvPr id="5" name="Immagine 4" descr="PONG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44743" y="2549451"/>
            <a:ext cx="3531713" cy="1916631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3347864" y="2420888"/>
            <a:ext cx="165618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500" b="1" dirty="0" smtClean="0">
                <a:solidFill>
                  <a:srgbClr val="00B0F0"/>
                </a:solidFill>
              </a:rPr>
              <a:t>→</a:t>
            </a:r>
            <a:endParaRPr lang="it-IT" b="1" dirty="0">
              <a:solidFill>
                <a:srgbClr val="00B0F0"/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2622D-4B8B-46F0-B662-525D9275B4E9}" type="slidenum">
              <a:rPr lang="it-IT" smtClean="0"/>
              <a:pPr/>
              <a:t>2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Castellar" pitchFamily="18" charset="0"/>
              </a:rPr>
              <a:t>L’audio</a:t>
            </a:r>
            <a:endParaRPr lang="it-IT" dirty="0">
              <a:latin typeface="Castellar" pitchFamily="18" charset="0"/>
            </a:endParaRPr>
          </a:p>
        </p:txBody>
      </p:sp>
      <p:pic>
        <p:nvPicPr>
          <p:cNvPr id="4" name="Segnaposto contenuto 3" descr="Audio.bmp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995936" y="1052736"/>
            <a:ext cx="4299730" cy="1027509"/>
          </a:xfrm>
        </p:spPr>
      </p:pic>
      <p:sp>
        <p:nvSpPr>
          <p:cNvPr id="6" name="CasellaDiTesto 5"/>
          <p:cNvSpPr txBox="1"/>
          <p:nvPr/>
        </p:nvSpPr>
        <p:spPr>
          <a:xfrm>
            <a:off x="899592" y="2704852"/>
            <a:ext cx="69127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Gli audio sono stati realizzati con </a:t>
            </a:r>
            <a:r>
              <a:rPr lang="it-IT" dirty="0" err="1" smtClean="0"/>
              <a:t>Audacity</a:t>
            </a:r>
            <a:r>
              <a:rPr lang="it-IT" dirty="0"/>
              <a:t> </a:t>
            </a:r>
            <a:r>
              <a:rPr lang="it-IT" dirty="0" smtClean="0"/>
              <a:t>e Sony Vegas, ma principalmente con quest’ultimo. La musica di sottofondo è stata editata per essere riprodotta all’inizio e rimanere in </a:t>
            </a:r>
            <a:r>
              <a:rPr lang="it-IT" dirty="0" err="1" smtClean="0"/>
              <a:t>loop</a:t>
            </a:r>
            <a:r>
              <a:rPr lang="it-IT" dirty="0" smtClean="0"/>
              <a:t> per tutta la durata del gioco, l’audio relativo alle esplosioni viene riprodotto ad ogni collisione con i muri dietro ai due giocatori e all’attraversamento del collider di contenimento. L’audio “</a:t>
            </a:r>
            <a:r>
              <a:rPr lang="it-IT" dirty="0" err="1" smtClean="0"/>
              <a:t>Boing</a:t>
            </a:r>
            <a:r>
              <a:rPr lang="it-IT" dirty="0" smtClean="0"/>
              <a:t>” invece viene riprodotto ad ogni rimbalzo della palla su qualsiasi oggetto.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2622D-4B8B-46F0-B662-525D9275B4E9}" type="slidenum">
              <a:rPr lang="it-IT" smtClean="0"/>
              <a:pPr/>
              <a:t>20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Castellar" pitchFamily="18" charset="0"/>
              </a:rPr>
              <a:t>Indice</a:t>
            </a:r>
            <a:endParaRPr lang="it-IT" dirty="0">
              <a:latin typeface="Castellar" pitchFamily="18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495325"/>
            <a:ext cx="7467600" cy="4525963"/>
          </a:xfrm>
        </p:spPr>
        <p:txBody>
          <a:bodyPr>
            <a:noAutofit/>
          </a:bodyPr>
          <a:lstStyle/>
          <a:p>
            <a:r>
              <a:rPr lang="it-IT" sz="2000" dirty="0" smtClean="0"/>
              <a:t>Software utilizzati				pag. 4</a:t>
            </a:r>
          </a:p>
          <a:p>
            <a:r>
              <a:rPr lang="it-IT" sz="2000" dirty="0" smtClean="0"/>
              <a:t>Creazione del </a:t>
            </a:r>
            <a:r>
              <a:rPr lang="it-IT" sz="2000" dirty="0" err="1" smtClean="0"/>
              <a:t>Terrain</a:t>
            </a:r>
            <a:r>
              <a:rPr lang="it-IT" sz="2000" dirty="0" smtClean="0"/>
              <a:t>			pag. 5</a:t>
            </a:r>
          </a:p>
          <a:p>
            <a:r>
              <a:rPr lang="it-IT" sz="2000" dirty="0" smtClean="0"/>
              <a:t>L’arena di gioco				pag. 6</a:t>
            </a:r>
          </a:p>
          <a:p>
            <a:r>
              <a:rPr lang="it-IT" sz="2000" dirty="0" smtClean="0"/>
              <a:t>I giocatori					pag. 7</a:t>
            </a:r>
          </a:p>
          <a:p>
            <a:r>
              <a:rPr lang="it-IT" sz="2000" dirty="0" smtClean="0"/>
              <a:t>Le sfere					pag. 9</a:t>
            </a:r>
          </a:p>
          <a:p>
            <a:r>
              <a:rPr lang="it-IT" sz="2000" dirty="0" smtClean="0"/>
              <a:t>I </a:t>
            </a:r>
            <a:r>
              <a:rPr lang="it-IT" sz="2000" dirty="0" err="1" smtClean="0"/>
              <a:t>Particle</a:t>
            </a:r>
            <a:r>
              <a:rPr lang="it-IT" sz="2000" dirty="0" smtClean="0"/>
              <a:t> </a:t>
            </a:r>
            <a:r>
              <a:rPr lang="it-IT" sz="2000" dirty="0" err="1" smtClean="0"/>
              <a:t>Systems</a:t>
            </a:r>
            <a:r>
              <a:rPr lang="it-IT" sz="2000" dirty="0" smtClean="0"/>
              <a:t>				pag. 10</a:t>
            </a:r>
          </a:p>
          <a:p>
            <a:r>
              <a:rPr lang="it-IT" sz="2000" dirty="0" smtClean="0"/>
              <a:t>Le </a:t>
            </a:r>
            <a:r>
              <a:rPr lang="it-IT" sz="2000" dirty="0" err="1" smtClean="0"/>
              <a:t>textures</a:t>
            </a:r>
            <a:r>
              <a:rPr lang="it-IT" sz="2000" dirty="0" smtClean="0"/>
              <a:t>					pag. 12</a:t>
            </a:r>
          </a:p>
          <a:p>
            <a:r>
              <a:rPr lang="it-IT" sz="2000" dirty="0" smtClean="0"/>
              <a:t>La CHEAT MODE				pag. 13</a:t>
            </a:r>
          </a:p>
          <a:p>
            <a:r>
              <a:rPr lang="it-IT" sz="2000" dirty="0" smtClean="0"/>
              <a:t>Il menu di pausa				pag. 16</a:t>
            </a:r>
          </a:p>
          <a:p>
            <a:r>
              <a:rPr lang="it-IT" sz="2000" dirty="0" smtClean="0"/>
              <a:t>Oggetti di gioco secondari			pag. 18</a:t>
            </a:r>
          </a:p>
          <a:p>
            <a:r>
              <a:rPr lang="it-IT" sz="2000" dirty="0" smtClean="0"/>
              <a:t>L’audio					pag. 20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2622D-4B8B-46F0-B662-525D9275B4E9}" type="slidenum">
              <a:rPr lang="it-IT" smtClean="0"/>
              <a:pPr/>
              <a:t>3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>
                <a:latin typeface="Castellar" pitchFamily="18" charset="0"/>
              </a:rPr>
              <a:t>I software utilizzati</a:t>
            </a:r>
            <a:endParaRPr lang="it-IT" dirty="0">
              <a:latin typeface="Castellar" pitchFamily="18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it-IT" dirty="0" smtClean="0"/>
          </a:p>
          <a:p>
            <a:r>
              <a:rPr lang="it-IT" b="1" dirty="0" smtClean="0"/>
              <a:t>Unity3D</a:t>
            </a:r>
            <a:r>
              <a:rPr lang="it-IT" dirty="0" smtClean="0"/>
              <a:t>: struttura e logica del progetto.</a:t>
            </a:r>
          </a:p>
          <a:p>
            <a:endParaRPr lang="it-IT" dirty="0" smtClean="0"/>
          </a:p>
          <a:p>
            <a:r>
              <a:rPr lang="it-IT" b="1" dirty="0" err="1" smtClean="0"/>
              <a:t>Blender</a:t>
            </a:r>
            <a:r>
              <a:rPr lang="it-IT" dirty="0" smtClean="0"/>
              <a:t>: oggetti più complessi.</a:t>
            </a:r>
          </a:p>
          <a:p>
            <a:endParaRPr lang="it-IT" dirty="0" smtClean="0"/>
          </a:p>
          <a:p>
            <a:r>
              <a:rPr lang="it-IT" b="1" dirty="0" smtClean="0"/>
              <a:t>GIMP</a:t>
            </a:r>
            <a:r>
              <a:rPr lang="it-IT" dirty="0" smtClean="0"/>
              <a:t>: </a:t>
            </a:r>
            <a:r>
              <a:rPr lang="it-IT" dirty="0" err="1" smtClean="0"/>
              <a:t>textures</a:t>
            </a:r>
            <a:r>
              <a:rPr lang="it-IT" dirty="0" smtClean="0"/>
              <a:t>.</a:t>
            </a:r>
          </a:p>
          <a:p>
            <a:endParaRPr lang="it-IT" dirty="0" smtClean="0"/>
          </a:p>
          <a:p>
            <a:r>
              <a:rPr lang="it-IT" b="1" dirty="0" err="1" smtClean="0"/>
              <a:t>Audacity</a:t>
            </a:r>
            <a:r>
              <a:rPr lang="it-IT" dirty="0" smtClean="0"/>
              <a:t> / </a:t>
            </a:r>
            <a:r>
              <a:rPr lang="it-IT" b="1" dirty="0" smtClean="0"/>
              <a:t>Sony Vegas</a:t>
            </a:r>
            <a:r>
              <a:rPr lang="it-IT" dirty="0" smtClean="0"/>
              <a:t>: audio.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2622D-4B8B-46F0-B662-525D9275B4E9}" type="slidenum">
              <a:rPr lang="it-IT" smtClean="0"/>
              <a:pPr/>
              <a:t>4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>
                <a:latin typeface="Castellar" pitchFamily="18" charset="0"/>
              </a:rPr>
              <a:t>Creazione del </a:t>
            </a:r>
            <a:r>
              <a:rPr lang="it-IT" dirty="0" err="1" smtClean="0">
                <a:latin typeface="Castellar" pitchFamily="18" charset="0"/>
              </a:rPr>
              <a:t>terrain</a:t>
            </a:r>
            <a:endParaRPr lang="it-IT" dirty="0">
              <a:latin typeface="Castellar" pitchFamily="18" charset="0"/>
            </a:endParaRPr>
          </a:p>
        </p:txBody>
      </p:sp>
      <p:pic>
        <p:nvPicPr>
          <p:cNvPr id="4" name="Segnaposto contenuto 3" descr="Terrain1.bmp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19137" y="1916832"/>
            <a:ext cx="2916759" cy="1400364"/>
          </a:xfrm>
        </p:spPr>
      </p:pic>
      <p:pic>
        <p:nvPicPr>
          <p:cNvPr id="5" name="Immagine 4" descr="Terrain2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33588" y="1881932"/>
            <a:ext cx="4226844" cy="3419276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251520" y="3640956"/>
            <a:ext cx="38884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Ho dapprima creato l’oggetto </a:t>
            </a:r>
            <a:r>
              <a:rPr lang="it-IT" dirty="0" err="1" smtClean="0"/>
              <a:t>Terrain</a:t>
            </a:r>
            <a:r>
              <a:rPr lang="it-IT" dirty="0" smtClean="0"/>
              <a:t>, modificato con alture e depressioni e infine applicata la </a:t>
            </a:r>
            <a:r>
              <a:rPr lang="it-IT" dirty="0" err="1" smtClean="0"/>
              <a:t>texture</a:t>
            </a:r>
            <a:r>
              <a:rPr lang="it-IT" dirty="0" smtClean="0"/>
              <a:t> precedentemente creata tramite GIMP.</a:t>
            </a:r>
          </a:p>
          <a:p>
            <a:r>
              <a:rPr lang="it-IT" dirty="0" smtClean="0"/>
              <a:t>Tutto affinché il suo aspetto potesse essere quello di un paesaggio montano, dune di neve incluse.</a:t>
            </a:r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2622D-4B8B-46F0-B662-525D9275B4E9}" type="slidenum">
              <a:rPr lang="it-IT" smtClean="0"/>
              <a:pPr/>
              <a:t>5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Castellar" pitchFamily="18" charset="0"/>
              </a:rPr>
              <a:t>L’arena di gioco</a:t>
            </a:r>
            <a:endParaRPr lang="it-IT" dirty="0">
              <a:latin typeface="Castellar" pitchFamily="18" charset="0"/>
            </a:endParaRPr>
          </a:p>
        </p:txBody>
      </p:sp>
      <p:pic>
        <p:nvPicPr>
          <p:cNvPr id="4" name="Segnaposto contenuto 3" descr="Arena1.bmp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9552" y="1772816"/>
            <a:ext cx="5837238" cy="1656184"/>
          </a:xfrm>
        </p:spPr>
      </p:pic>
      <p:sp>
        <p:nvSpPr>
          <p:cNvPr id="6" name="CasellaDiTesto 5"/>
          <p:cNvSpPr txBox="1"/>
          <p:nvPr/>
        </p:nvSpPr>
        <p:spPr>
          <a:xfrm>
            <a:off x="467544" y="3789040"/>
            <a:ext cx="8136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latin typeface="+mj-lt"/>
              </a:rPr>
              <a:t>L’arena è composta di 4 parallelepipedi a formare i muri, più un piano di gioco.</a:t>
            </a:r>
          </a:p>
          <a:p>
            <a:r>
              <a:rPr lang="it-IT" dirty="0" smtClean="0">
                <a:latin typeface="+mj-lt"/>
              </a:rPr>
              <a:t>Tramite script, ho impostato che le collisioni con i muri destro e sinistro aggiornino il punteggio in base a quale dei due è stato colliso.</a:t>
            </a:r>
          </a:p>
        </p:txBody>
      </p:sp>
      <p:pic>
        <p:nvPicPr>
          <p:cNvPr id="7" name="Immagine 6" descr="Score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63888" y="5013176"/>
            <a:ext cx="5063961" cy="1403598"/>
          </a:xfrm>
          <a:prstGeom prst="rect">
            <a:avLst/>
          </a:prstGeom>
        </p:spPr>
      </p:pic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2622D-4B8B-46F0-B662-525D9275B4E9}" type="slidenum">
              <a:rPr lang="it-IT" smtClean="0"/>
              <a:pPr/>
              <a:t>6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Castellar" pitchFamily="18" charset="0"/>
              </a:rPr>
              <a:t>I giocatori</a:t>
            </a:r>
            <a:endParaRPr lang="it-IT" dirty="0">
              <a:latin typeface="Castellar" pitchFamily="18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 smtClean="0"/>
              <a:t>Il Player 1</a:t>
            </a:r>
            <a:endParaRPr lang="it-IT" b="1" dirty="0"/>
          </a:p>
        </p:txBody>
      </p:sp>
      <p:pic>
        <p:nvPicPr>
          <p:cNvPr id="4" name="Immagine 3" descr="Player1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31840" y="1484784"/>
            <a:ext cx="4950449" cy="3985815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179512" y="2564904"/>
            <a:ext cx="282641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Il giocatore 1 è controllato</a:t>
            </a:r>
          </a:p>
          <a:p>
            <a:r>
              <a:rPr lang="it-IT" dirty="0"/>
              <a:t>d</a:t>
            </a:r>
            <a:r>
              <a:rPr lang="it-IT" dirty="0" smtClean="0"/>
              <a:t>all’utente tramite un</a:t>
            </a:r>
          </a:p>
          <a:p>
            <a:r>
              <a:rPr lang="it-IT" dirty="0"/>
              <a:t>s</a:t>
            </a:r>
            <a:r>
              <a:rPr lang="it-IT" dirty="0" smtClean="0"/>
              <a:t>emplice script.</a:t>
            </a:r>
          </a:p>
          <a:p>
            <a:r>
              <a:rPr lang="it-IT" dirty="0" smtClean="0"/>
              <a:t>Il suo corpo rigido è</a:t>
            </a:r>
          </a:p>
          <a:p>
            <a:r>
              <a:rPr lang="it-IT" dirty="0"/>
              <a:t>v</a:t>
            </a:r>
            <a:r>
              <a:rPr lang="it-IT" dirty="0" smtClean="0"/>
              <a:t>incolato all’asse Z,</a:t>
            </a:r>
          </a:p>
          <a:p>
            <a:r>
              <a:rPr lang="it-IT" dirty="0"/>
              <a:t>i</a:t>
            </a:r>
            <a:r>
              <a:rPr lang="it-IT" dirty="0" smtClean="0"/>
              <a:t>n modo da impedirgli di</a:t>
            </a:r>
          </a:p>
          <a:p>
            <a:r>
              <a:rPr lang="it-IT" dirty="0"/>
              <a:t>m</a:t>
            </a:r>
            <a:r>
              <a:rPr lang="it-IT" dirty="0" smtClean="0"/>
              <a:t>uoversi in altre direzioni</a:t>
            </a:r>
          </a:p>
          <a:p>
            <a:r>
              <a:rPr lang="it-IT" dirty="0"/>
              <a:t>a</a:t>
            </a:r>
            <a:r>
              <a:rPr lang="it-IT" dirty="0" smtClean="0"/>
              <a:t>ll’infuori di quella lungo</a:t>
            </a:r>
          </a:p>
          <a:p>
            <a:r>
              <a:rPr lang="it-IT" dirty="0"/>
              <a:t>l</a:t>
            </a:r>
            <a:r>
              <a:rPr lang="it-IT" dirty="0" smtClean="0"/>
              <a:t>’asse Z stesso.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2622D-4B8B-46F0-B662-525D9275B4E9}" type="slidenum">
              <a:rPr lang="it-IT" smtClean="0"/>
              <a:pPr/>
              <a:t>7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Castellar" pitchFamily="18" charset="0"/>
              </a:rPr>
              <a:t>I giocatori</a:t>
            </a:r>
            <a:endParaRPr lang="it-IT" dirty="0">
              <a:latin typeface="Castellar" pitchFamily="18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67544" y="1268760"/>
            <a:ext cx="7467600" cy="4525963"/>
          </a:xfrm>
        </p:spPr>
        <p:txBody>
          <a:bodyPr/>
          <a:lstStyle/>
          <a:p>
            <a:r>
              <a:rPr lang="it-IT" b="1" dirty="0" smtClean="0"/>
              <a:t>L’avversario</a:t>
            </a:r>
            <a:endParaRPr lang="it-IT" b="1" dirty="0"/>
          </a:p>
        </p:txBody>
      </p:sp>
      <p:pic>
        <p:nvPicPr>
          <p:cNvPr id="5" name="Immagine 4" descr="Opponent2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60032" y="3933056"/>
            <a:ext cx="3816424" cy="2377926"/>
          </a:xfrm>
          <a:prstGeom prst="rect">
            <a:avLst/>
          </a:prstGeom>
        </p:spPr>
      </p:pic>
      <p:pic>
        <p:nvPicPr>
          <p:cNvPr id="6" name="Immagine 5" descr="Opponent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99247" y="836712"/>
            <a:ext cx="3505201" cy="2824163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193878" y="1844824"/>
            <a:ext cx="466615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L’avversario invece è decisamente</a:t>
            </a:r>
          </a:p>
          <a:p>
            <a:r>
              <a:rPr lang="it-IT" dirty="0"/>
              <a:t>p</a:t>
            </a:r>
            <a:r>
              <a:rPr lang="it-IT" dirty="0" smtClean="0"/>
              <a:t>iù complesso. Il gioco è pensato</a:t>
            </a:r>
          </a:p>
          <a:p>
            <a:r>
              <a:rPr lang="it-IT" dirty="0"/>
              <a:t>u</a:t>
            </a:r>
            <a:r>
              <a:rPr lang="it-IT" dirty="0" smtClean="0"/>
              <a:t>nicamente in modalità </a:t>
            </a:r>
            <a:r>
              <a:rPr lang="it-IT" dirty="0" err="1" smtClean="0"/>
              <a:t>SinglePlayer</a:t>
            </a:r>
            <a:r>
              <a:rPr lang="it-IT" dirty="0" smtClean="0"/>
              <a:t>,</a:t>
            </a:r>
          </a:p>
          <a:p>
            <a:r>
              <a:rPr lang="it-IT" dirty="0"/>
              <a:t>d</a:t>
            </a:r>
            <a:r>
              <a:rPr lang="it-IT" dirty="0" smtClean="0"/>
              <a:t>i conseguenza il giocatore 2 si deve</a:t>
            </a:r>
          </a:p>
          <a:p>
            <a:r>
              <a:rPr lang="it-IT" dirty="0"/>
              <a:t>m</a:t>
            </a:r>
            <a:r>
              <a:rPr lang="it-IT" dirty="0" smtClean="0"/>
              <a:t>uovere autonomamente per</a:t>
            </a:r>
          </a:p>
          <a:p>
            <a:r>
              <a:rPr lang="it-IT" dirty="0"/>
              <a:t>i</a:t>
            </a:r>
            <a:r>
              <a:rPr lang="it-IT" dirty="0" smtClean="0"/>
              <a:t>ntercettare la palla. Il suo corpo rigido</a:t>
            </a:r>
          </a:p>
          <a:p>
            <a:r>
              <a:rPr lang="it-IT" dirty="0"/>
              <a:t>è</a:t>
            </a:r>
            <a:r>
              <a:rPr lang="it-IT" dirty="0" smtClean="0"/>
              <a:t> anch’esso vincolato all’asse Z, in più</a:t>
            </a:r>
          </a:p>
          <a:p>
            <a:r>
              <a:rPr lang="it-IT" dirty="0"/>
              <a:t>c</a:t>
            </a:r>
            <a:r>
              <a:rPr lang="it-IT" dirty="0" smtClean="0"/>
              <a:t>ome mostra lo script accanto segue </a:t>
            </a:r>
          </a:p>
          <a:p>
            <a:r>
              <a:rPr lang="it-IT" dirty="0"/>
              <a:t>i</a:t>
            </a:r>
            <a:r>
              <a:rPr lang="it-IT" dirty="0" smtClean="0"/>
              <a:t>l movimento della palla sempre sull’asse</a:t>
            </a:r>
          </a:p>
          <a:p>
            <a:r>
              <a:rPr lang="it-IT" dirty="0" smtClean="0"/>
              <a:t>Z. La variabile “</a:t>
            </a:r>
            <a:r>
              <a:rPr lang="it-IT" dirty="0" err="1" smtClean="0"/>
              <a:t>containerZ</a:t>
            </a:r>
            <a:r>
              <a:rPr lang="it-IT" dirty="0" smtClean="0"/>
              <a:t>” gli impedisce</a:t>
            </a:r>
          </a:p>
          <a:p>
            <a:r>
              <a:rPr lang="it-IT" dirty="0"/>
              <a:t>d</a:t>
            </a:r>
            <a:r>
              <a:rPr lang="it-IT" dirty="0" smtClean="0"/>
              <a:t>i uscire fuori dall’arena di gioco e la</a:t>
            </a:r>
          </a:p>
          <a:p>
            <a:r>
              <a:rPr lang="it-IT" dirty="0"/>
              <a:t>f</a:t>
            </a:r>
            <a:r>
              <a:rPr lang="it-IT" dirty="0" smtClean="0"/>
              <a:t>unzione “</a:t>
            </a:r>
            <a:r>
              <a:rPr lang="it-IT" dirty="0" err="1" smtClean="0"/>
              <a:t>MoveTowards</a:t>
            </a:r>
            <a:r>
              <a:rPr lang="it-IT" dirty="0" smtClean="0"/>
              <a:t>” fa in modo che</a:t>
            </a:r>
          </a:p>
          <a:p>
            <a:r>
              <a:rPr lang="it-IT" dirty="0"/>
              <a:t>c</a:t>
            </a:r>
            <a:r>
              <a:rPr lang="it-IT" dirty="0" smtClean="0"/>
              <a:t>he non raggiunga immediatamente la sua destinazione, ma che ci arrivi con una piccola accelerazione. Il che rende il</a:t>
            </a:r>
          </a:p>
          <a:p>
            <a:r>
              <a:rPr lang="it-IT" dirty="0"/>
              <a:t>g</a:t>
            </a:r>
            <a:r>
              <a:rPr lang="it-IT" dirty="0" smtClean="0"/>
              <a:t>ioco più gradevole e l’avversario meno</a:t>
            </a:r>
          </a:p>
          <a:p>
            <a:r>
              <a:rPr lang="it-IT" dirty="0"/>
              <a:t>c</a:t>
            </a:r>
            <a:r>
              <a:rPr lang="it-IT" dirty="0" smtClean="0"/>
              <a:t>ompetitivo.</a:t>
            </a: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2622D-4B8B-46F0-B662-525D9275B4E9}" type="slidenum">
              <a:rPr lang="it-IT" smtClean="0"/>
              <a:pPr/>
              <a:t>8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Castellar" pitchFamily="18" charset="0"/>
              </a:rPr>
              <a:t>Le sfere</a:t>
            </a:r>
            <a:endParaRPr lang="it-IT" dirty="0">
              <a:latin typeface="Castellar" pitchFamily="18" charset="0"/>
            </a:endParaRPr>
          </a:p>
        </p:txBody>
      </p:sp>
      <p:pic>
        <p:nvPicPr>
          <p:cNvPr id="4" name="Segnaposto contenuto 3" descr="Ball1.bmp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83568" y="1556792"/>
            <a:ext cx="2569317" cy="1512168"/>
          </a:xfrm>
        </p:spPr>
      </p:pic>
      <p:pic>
        <p:nvPicPr>
          <p:cNvPr id="5" name="Immagine 4" descr="Ball2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1920" y="0"/>
            <a:ext cx="2902887" cy="1872208"/>
          </a:xfrm>
          <a:prstGeom prst="rect">
            <a:avLst/>
          </a:prstGeom>
        </p:spPr>
      </p:pic>
      <p:pic>
        <p:nvPicPr>
          <p:cNvPr id="7" name="Immagine 6" descr="Ball3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91880" y="2564904"/>
            <a:ext cx="2150834" cy="1368152"/>
          </a:xfrm>
          <a:prstGeom prst="rect">
            <a:avLst/>
          </a:prstGeom>
        </p:spPr>
      </p:pic>
      <p:pic>
        <p:nvPicPr>
          <p:cNvPr id="8" name="Immagine 7" descr="Ball4.bmp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01421" y="2132856"/>
            <a:ext cx="2587003" cy="1584176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251520" y="4005064"/>
            <a:ext cx="82089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</a:t>
            </a:r>
            <a:r>
              <a:rPr lang="it-IT" dirty="0" smtClean="0"/>
              <a:t>e sfere sono un capitolo che mi ha richiesto parecchio tempo per essere</a:t>
            </a:r>
          </a:p>
          <a:p>
            <a:r>
              <a:rPr lang="it-IT" dirty="0"/>
              <a:t>r</a:t>
            </a:r>
            <a:r>
              <a:rPr lang="it-IT" dirty="0" smtClean="0"/>
              <a:t>ealizzato. Ho prodotto diversi prototipi, tutti quanti realizzati in </a:t>
            </a:r>
            <a:r>
              <a:rPr lang="it-IT" dirty="0" err="1" smtClean="0"/>
              <a:t>Blender</a:t>
            </a:r>
            <a:r>
              <a:rPr lang="it-IT" dirty="0" smtClean="0"/>
              <a:t>.</a:t>
            </a:r>
          </a:p>
          <a:p>
            <a:r>
              <a:rPr lang="it-IT" dirty="0" smtClean="0"/>
              <a:t>Ho composto le sfere da biliardo tramite intersezioni di altre sfere tra di loro e campi di testo “</a:t>
            </a:r>
            <a:r>
              <a:rPr lang="it-IT" dirty="0" err="1" smtClean="0"/>
              <a:t>meshati</a:t>
            </a:r>
            <a:r>
              <a:rPr lang="it-IT" dirty="0" smtClean="0"/>
              <a:t>” per renderli interagibili con dei solidi, la sfera da calcio invece è stata realizzata con un insieme di pentagoni a sé stanti ancorati però</a:t>
            </a:r>
          </a:p>
          <a:p>
            <a:r>
              <a:rPr lang="it-IT" dirty="0"/>
              <a:t>a</a:t>
            </a:r>
            <a:r>
              <a:rPr lang="it-IT" dirty="0" smtClean="0"/>
              <a:t>d un oggetto comune.</a:t>
            </a:r>
          </a:p>
          <a:p>
            <a:r>
              <a:rPr lang="it-IT" dirty="0" smtClean="0"/>
              <a:t>Ho suddiviso ognuno degli oggetti che compone le sfere in sottofacce per dare l’impressione di una superficie liscia, infine ho applicato due diversi </a:t>
            </a:r>
            <a:r>
              <a:rPr lang="it-IT" dirty="0" err="1" smtClean="0"/>
              <a:t>shader</a:t>
            </a:r>
            <a:r>
              <a:rPr lang="it-IT" dirty="0" smtClean="0"/>
              <a:t> per dare lucentezza alle sfere da biliardo e semi-ruvidità a quella da calcio.</a:t>
            </a:r>
            <a:endParaRPr lang="it-IT" dirty="0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2622D-4B8B-46F0-B662-525D9275B4E9}" type="slidenum">
              <a:rPr lang="it-IT" smtClean="0"/>
              <a:pPr/>
              <a:t>9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theme/theme1.xml><?xml version="1.0" encoding="utf-8"?>
<a:theme xmlns:a="http://schemas.openxmlformats.org/drawingml/2006/main" name="Tecnologia">
  <a:themeElements>
    <a:clrScheme name="Tecnologia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nologia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ecnologia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591</TotalTime>
  <Words>1221</Words>
  <Application>Microsoft Office PowerPoint</Application>
  <PresentationFormat>Presentazione su schermo (4:3)</PresentationFormat>
  <Paragraphs>130</Paragraphs>
  <Slides>20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1" baseType="lpstr">
      <vt:lpstr>Tecnologia</vt:lpstr>
      <vt:lpstr>Linguaggi di realtà virtuale</vt:lpstr>
      <vt:lpstr>3D PONG</vt:lpstr>
      <vt:lpstr>Indice</vt:lpstr>
      <vt:lpstr>I software utilizzati</vt:lpstr>
      <vt:lpstr>Creazione del terrain</vt:lpstr>
      <vt:lpstr>L’arena di gioco</vt:lpstr>
      <vt:lpstr>I giocatori</vt:lpstr>
      <vt:lpstr>I giocatori</vt:lpstr>
      <vt:lpstr>Le sfere</vt:lpstr>
      <vt:lpstr>I Particle Systems</vt:lpstr>
      <vt:lpstr>I Particle Systems</vt:lpstr>
      <vt:lpstr>Le textures</vt:lpstr>
      <vt:lpstr>La CHEAT MODE</vt:lpstr>
      <vt:lpstr>La CHEAT MODE</vt:lpstr>
      <vt:lpstr>La CHEAT MODE</vt:lpstr>
      <vt:lpstr>Il menu di pausa</vt:lpstr>
      <vt:lpstr>Il menu di pausa</vt:lpstr>
      <vt:lpstr>Oggetti di gioco secondari</vt:lpstr>
      <vt:lpstr>Oggetti di gioco secondari</vt:lpstr>
      <vt:lpstr>L’audio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Linguaggi di realtà virtuale</dc:title>
  <dc:creator>Francesco Gradi</dc:creator>
  <cp:lastModifiedBy>Fuck Yeah</cp:lastModifiedBy>
  <cp:revision>59</cp:revision>
  <dcterms:created xsi:type="dcterms:W3CDTF">2017-06-06T12:19:56Z</dcterms:created>
  <dcterms:modified xsi:type="dcterms:W3CDTF">2017-06-07T08:54:30Z</dcterms:modified>
</cp:coreProperties>
</file>